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0" r:id="rId5"/>
    <p:sldId id="268" r:id="rId6"/>
    <p:sldId id="258" r:id="rId7"/>
    <p:sldId id="259" r:id="rId8"/>
    <p:sldId id="260" r:id="rId9"/>
    <p:sldId id="262" r:id="rId10"/>
    <p:sldId id="263" r:id="rId11"/>
    <p:sldId id="266" r:id="rId12"/>
    <p:sldId id="267" r:id="rId13"/>
    <p:sldId id="264" r:id="rId14"/>
    <p:sldId id="265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DR.S.SANJU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DEPT. OF FORENSIC MEDICINE AND TOXICOLOGY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MECHANICAL ASPHYXIA</a:t>
            </a:r>
            <a:endParaRPr lang="en-US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/>
              <a:t>FACE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Swollen ,cyanosed face</a:t>
            </a:r>
          </a:p>
          <a:p>
            <a:r>
              <a:rPr lang="en-US" sz="2800" b="1" dirty="0" smtClean="0"/>
              <a:t>Prominent eyeballs</a:t>
            </a:r>
          </a:p>
          <a:p>
            <a:r>
              <a:rPr lang="en-US" sz="2800" b="1" dirty="0" smtClean="0"/>
              <a:t>Dilated pupils(la facie </a:t>
            </a:r>
            <a:r>
              <a:rPr lang="en-US" sz="2800" b="1" dirty="0" err="1" smtClean="0"/>
              <a:t>sympathetique</a:t>
            </a:r>
            <a:r>
              <a:rPr lang="en-US" sz="2800" b="1" dirty="0" smtClean="0"/>
              <a:t>)</a:t>
            </a:r>
          </a:p>
          <a:p>
            <a:r>
              <a:rPr lang="en-US" sz="2800" b="1" dirty="0" err="1" smtClean="0"/>
              <a:t>Subconjuntival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Haemorrhage</a:t>
            </a:r>
            <a:endParaRPr lang="en-US" sz="2800" b="1" dirty="0" smtClean="0"/>
          </a:p>
          <a:p>
            <a:r>
              <a:rPr lang="en-US" sz="2800" b="1" dirty="0" smtClean="0"/>
              <a:t>Protrusion of tongue</a:t>
            </a:r>
          </a:p>
          <a:p>
            <a:r>
              <a:rPr lang="en-US" sz="2800" b="1" dirty="0" smtClean="0"/>
              <a:t>Bleeding from nose and ears</a:t>
            </a:r>
          </a:p>
          <a:p>
            <a:r>
              <a:rPr lang="en-US" sz="2800" b="1" dirty="0" smtClean="0"/>
              <a:t>Lips and mucous membrane of mouth are blue</a:t>
            </a:r>
          </a:p>
          <a:p>
            <a:r>
              <a:rPr lang="en-US" sz="2800" b="1" dirty="0" smtClean="0"/>
              <a:t>Dribbling of saliva</a:t>
            </a: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638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629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NECK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LIGATURE MARK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i.Site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   </a:t>
            </a:r>
            <a:r>
              <a:rPr lang="en-US" dirty="0" err="1" smtClean="0"/>
              <a:t>ii.saize</a:t>
            </a:r>
            <a:r>
              <a:rPr lang="en-US" dirty="0" smtClean="0"/>
              <a:t>/Shape</a:t>
            </a:r>
          </a:p>
          <a:p>
            <a:pPr>
              <a:buNone/>
            </a:pPr>
            <a:r>
              <a:rPr lang="en-US" dirty="0" smtClean="0"/>
              <a:t>		   </a:t>
            </a:r>
            <a:r>
              <a:rPr lang="en-US" dirty="0" err="1" smtClean="0"/>
              <a:t>iii.Direction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   </a:t>
            </a:r>
            <a:r>
              <a:rPr lang="en-US" dirty="0" err="1" smtClean="0"/>
              <a:t>iv.Skin</a:t>
            </a:r>
            <a:r>
              <a:rPr lang="en-US" dirty="0" smtClean="0"/>
              <a:t> at the site</a:t>
            </a:r>
          </a:p>
          <a:p>
            <a:pPr>
              <a:buNone/>
            </a:pPr>
            <a:r>
              <a:rPr lang="en-US" dirty="0" smtClean="0"/>
              <a:t>		 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DIMENSION OF NECK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BENDING OF NECK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OTHER PARTS OF BODY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Tardieu spots</a:t>
            </a:r>
          </a:p>
          <a:p>
            <a:r>
              <a:rPr lang="en-US" b="1" dirty="0" smtClean="0"/>
              <a:t>Cyanosis of finger nails</a:t>
            </a:r>
          </a:p>
          <a:p>
            <a:r>
              <a:rPr lang="en-US" b="1" dirty="0" smtClean="0"/>
              <a:t>Purple </a:t>
            </a:r>
            <a:r>
              <a:rPr lang="en-US" b="1" dirty="0" err="1" smtClean="0"/>
              <a:t>coloured</a:t>
            </a:r>
            <a:r>
              <a:rPr lang="en-US" b="1" dirty="0" smtClean="0"/>
              <a:t> postmortem staining  in the lower limbs and lower regions of </a:t>
            </a:r>
            <a:r>
              <a:rPr lang="en-US" b="1" dirty="0" err="1" smtClean="0"/>
              <a:t>upperlimbs</a:t>
            </a:r>
            <a:r>
              <a:rPr lang="en-US" b="1" dirty="0" smtClean="0"/>
              <a:t>(hands/forearms) – glove and stocking PM Staining</a:t>
            </a:r>
          </a:p>
          <a:p>
            <a:r>
              <a:rPr lang="en-US" b="1" dirty="0" smtClean="0"/>
              <a:t>Hands are clenched</a:t>
            </a:r>
          </a:p>
          <a:p>
            <a:r>
              <a:rPr lang="en-US" b="1" dirty="0" smtClean="0"/>
              <a:t>In males ,there may  be penile turgidity &amp; involuntary discharge of semen</a:t>
            </a:r>
          </a:p>
          <a:p>
            <a:r>
              <a:rPr lang="en-US" b="1" dirty="0" smtClean="0"/>
              <a:t>Involuntary discharge of  fecal matter and urine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601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AM AND PM HANGING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066800" y="1447800"/>
          <a:ext cx="77724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FEATURE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ANTEMORTEM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POSTMORTEM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Salivary dribbling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Present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Absent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Fecal/Urinary</a:t>
                      </a:r>
                      <a:r>
                        <a:rPr lang="en-US" sz="2000" b="1" baseline="0" dirty="0" smtClean="0"/>
                        <a:t> stains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May be </a:t>
                      </a:r>
                      <a:r>
                        <a:rPr lang="en-US" sz="2000" b="1" dirty="0" err="1" smtClean="0"/>
                        <a:t>presaent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Absent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Ligature mark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Direction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Continuity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Level in the neck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err="1" smtClean="0"/>
                        <a:t>Parchmentation</a:t>
                      </a:r>
                      <a:endParaRPr lang="en-US" sz="20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Vital reaction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Oblique</a:t>
                      </a:r>
                    </a:p>
                    <a:p>
                      <a:r>
                        <a:rPr lang="en-US" sz="2000" b="1" dirty="0" smtClean="0"/>
                        <a:t>Non </a:t>
                      </a:r>
                      <a:r>
                        <a:rPr lang="en-US" sz="2000" b="1" dirty="0" err="1" smtClean="0"/>
                        <a:t>continuos</a:t>
                      </a:r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Above thyroid</a:t>
                      </a:r>
                    </a:p>
                    <a:p>
                      <a:r>
                        <a:rPr lang="en-US" sz="2000" b="1" dirty="0" smtClean="0"/>
                        <a:t>Present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Present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Circular</a:t>
                      </a:r>
                    </a:p>
                    <a:p>
                      <a:r>
                        <a:rPr lang="en-US" sz="2000" b="1" dirty="0" err="1" smtClean="0"/>
                        <a:t>Continuos</a:t>
                      </a:r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At or below thyroid</a:t>
                      </a:r>
                    </a:p>
                    <a:p>
                      <a:r>
                        <a:rPr lang="en-US" sz="2000" b="1" dirty="0" smtClean="0"/>
                        <a:t>Absent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Absent</a:t>
                      </a:r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Knot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Single,simple</a:t>
                      </a:r>
                      <a:r>
                        <a:rPr lang="en-US" sz="2000" b="1" dirty="0" smtClean="0"/>
                        <a:t> on one side of neck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Multiple,granny</a:t>
                      </a:r>
                      <a:r>
                        <a:rPr lang="en-US" sz="2000" b="1" dirty="0" smtClean="0"/>
                        <a:t> or reef type on </a:t>
                      </a:r>
                      <a:r>
                        <a:rPr lang="en-US" sz="2000" b="1" dirty="0" err="1" smtClean="0"/>
                        <a:t>occiput,chin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AM AND PM HANGING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FEATURE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ANTEMORTEM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POSTMORTEM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Pm</a:t>
                      </a:r>
                      <a:r>
                        <a:rPr lang="en-US" sz="2800" b="1" baseline="0" dirty="0" smtClean="0"/>
                        <a:t> staining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present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present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Evidence of injury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Elongation of neck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present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Absent</a:t>
                      </a:r>
                    </a:p>
                    <a:p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Cyanosis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Deeply present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Faintly or absent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Histochemistry</a:t>
                      </a:r>
                      <a:r>
                        <a:rPr lang="en-US" sz="2800" b="1" dirty="0" smtClean="0"/>
                        <a:t> of ligature mark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Increased serotonin and histamine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Not</a:t>
                      </a:r>
                      <a:r>
                        <a:rPr lang="en-US" sz="2800" b="1" baseline="0" dirty="0" smtClean="0"/>
                        <a:t> so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      HANGING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CLASSIFICATION </a:t>
            </a:r>
            <a:r>
              <a:rPr lang="en-US" b="1" dirty="0" smtClean="0">
                <a:solidFill>
                  <a:srgbClr val="FF0000"/>
                </a:solidFill>
              </a:rPr>
              <a:t> - </a:t>
            </a:r>
            <a:r>
              <a:rPr lang="en-US" b="1" dirty="0" smtClean="0"/>
              <a:t>BASED ON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1.DEGREE OF SUSPENSION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	</a:t>
            </a:r>
            <a:r>
              <a:rPr lang="en-US" b="1" dirty="0" smtClean="0">
                <a:solidFill>
                  <a:srgbClr val="C00000"/>
                </a:solidFill>
              </a:rPr>
              <a:t>COMPLETE  HANGING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		INCOMPLETE HANGING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2. POSITION OF KNOT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	</a:t>
            </a:r>
            <a:r>
              <a:rPr lang="en-US" b="1" dirty="0" smtClean="0">
                <a:solidFill>
                  <a:srgbClr val="C00000"/>
                </a:solidFill>
              </a:rPr>
              <a:t>TYPICAL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		ATYPICAL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3. INTENT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</a:t>
            </a:r>
            <a:r>
              <a:rPr lang="en-US" sz="2200" b="1" dirty="0" smtClean="0">
                <a:solidFill>
                  <a:srgbClr val="C00000"/>
                </a:solidFill>
              </a:rPr>
              <a:t>SUICIDAL,HOMICIDAL,ACCIDENTAL,AUTOEROTIC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HANGING</a:t>
            </a:r>
            <a:endParaRPr lang="en-US" sz="6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66850"/>
            <a:ext cx="6858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594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6248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CAUSE OF DEATH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dirty="0" smtClean="0"/>
              <a:t>1.Asphyxia</a:t>
            </a:r>
          </a:p>
          <a:p>
            <a:pPr>
              <a:buNone/>
            </a:pPr>
            <a:r>
              <a:rPr lang="en-US" sz="3900" dirty="0" smtClean="0"/>
              <a:t>2.Venous congestion</a:t>
            </a:r>
          </a:p>
          <a:p>
            <a:pPr>
              <a:buNone/>
            </a:pPr>
            <a:r>
              <a:rPr lang="en-US" sz="3900" dirty="0" smtClean="0"/>
              <a:t>3.Combined Asphyxia and  Venous congestion</a:t>
            </a:r>
          </a:p>
          <a:p>
            <a:pPr>
              <a:buNone/>
            </a:pPr>
            <a:r>
              <a:rPr lang="en-US" sz="3900" dirty="0" smtClean="0"/>
              <a:t>4.Cerebral </a:t>
            </a:r>
            <a:r>
              <a:rPr lang="en-US" sz="3900" dirty="0" err="1" smtClean="0"/>
              <a:t>Anaemia</a:t>
            </a:r>
            <a:endParaRPr lang="en-US" sz="3900" dirty="0" smtClean="0"/>
          </a:p>
          <a:p>
            <a:pPr>
              <a:buNone/>
            </a:pPr>
            <a:r>
              <a:rPr lang="en-US" sz="3900" dirty="0" smtClean="0"/>
              <a:t>5.Reflex </a:t>
            </a:r>
            <a:r>
              <a:rPr lang="en-US" sz="3900" dirty="0" err="1" smtClean="0"/>
              <a:t>Vagal</a:t>
            </a:r>
            <a:r>
              <a:rPr lang="en-US" sz="3900" dirty="0" smtClean="0"/>
              <a:t> inhibition</a:t>
            </a:r>
          </a:p>
          <a:p>
            <a:pPr>
              <a:buNone/>
            </a:pPr>
            <a:r>
              <a:rPr lang="en-US" sz="3900" dirty="0" smtClean="0"/>
              <a:t>6.Fracture /Dislocation of cervical vertebrae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CAUSE OF DELAYED DEATH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Aspiration Pneumonia</a:t>
            </a:r>
          </a:p>
          <a:p>
            <a:r>
              <a:rPr lang="en-US" sz="4400" b="1" dirty="0" smtClean="0"/>
              <a:t>Edema of lungs</a:t>
            </a:r>
          </a:p>
          <a:p>
            <a:r>
              <a:rPr lang="en-US" sz="4400" b="1" dirty="0" smtClean="0"/>
              <a:t>Infections</a:t>
            </a:r>
          </a:p>
          <a:p>
            <a:r>
              <a:rPr lang="en-US" sz="4400" b="1" dirty="0" smtClean="0"/>
              <a:t>Infarction of Brain</a:t>
            </a:r>
          </a:p>
          <a:p>
            <a:r>
              <a:rPr lang="en-US" sz="4400" b="1" dirty="0" smtClean="0"/>
              <a:t>Hypoxic encephalopathy</a:t>
            </a:r>
          </a:p>
          <a:p>
            <a:r>
              <a:rPr lang="en-US" sz="4400" b="1" dirty="0" smtClean="0"/>
              <a:t>Abscess of brain</a:t>
            </a:r>
            <a:endParaRPr lang="en-US" sz="4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SECONDARY EFFECTS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Hemiplegia</a:t>
            </a:r>
            <a:endParaRPr lang="en-US" sz="4400" b="1" dirty="0" smtClean="0"/>
          </a:p>
          <a:p>
            <a:r>
              <a:rPr lang="en-US" sz="4400" b="1" dirty="0" err="1" smtClean="0"/>
              <a:t>Epileptiform</a:t>
            </a:r>
            <a:r>
              <a:rPr lang="en-US" sz="4400" b="1" dirty="0" smtClean="0"/>
              <a:t> convulsions</a:t>
            </a:r>
          </a:p>
          <a:p>
            <a:r>
              <a:rPr lang="en-US" sz="4400" b="1" dirty="0" smtClean="0"/>
              <a:t>Amnesia</a:t>
            </a:r>
          </a:p>
          <a:p>
            <a:r>
              <a:rPr lang="en-US" sz="4400" b="1" dirty="0" smtClean="0"/>
              <a:t>Cervical </a:t>
            </a:r>
            <a:r>
              <a:rPr lang="en-US" sz="4400" b="1" dirty="0" err="1" smtClean="0"/>
              <a:t>Cellulitis</a:t>
            </a:r>
            <a:endParaRPr lang="en-US" sz="4400" b="1" dirty="0" smtClean="0"/>
          </a:p>
          <a:p>
            <a:r>
              <a:rPr lang="en-US" sz="4400" b="1" dirty="0" err="1" smtClean="0"/>
              <a:t>Parotitis</a:t>
            </a:r>
            <a:endParaRPr lang="en-US" sz="4400" b="1" dirty="0" smtClean="0"/>
          </a:p>
          <a:p>
            <a:r>
              <a:rPr lang="en-US" sz="4400" b="1" dirty="0" err="1" smtClean="0"/>
              <a:t>Retropharyngial</a:t>
            </a:r>
            <a:r>
              <a:rPr lang="en-US" sz="4400" b="1" dirty="0" smtClean="0"/>
              <a:t> abscess</a:t>
            </a:r>
            <a:endParaRPr lang="en-US" sz="4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PM    FINDINGS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/>
              <a:t>1.FACE</a:t>
            </a:r>
          </a:p>
          <a:p>
            <a:pPr>
              <a:buNone/>
            </a:pPr>
            <a:r>
              <a:rPr lang="en-US" sz="6000" b="1" dirty="0" smtClean="0"/>
              <a:t>2.NECK</a:t>
            </a:r>
          </a:p>
          <a:p>
            <a:pPr>
              <a:buNone/>
            </a:pPr>
            <a:r>
              <a:rPr lang="en-US" sz="6000" b="1" dirty="0" smtClean="0"/>
              <a:t>3.OTHER PARTS OF THE BODY</a:t>
            </a:r>
            <a:endParaRPr lang="en-US" sz="6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</TotalTime>
  <Words>265</Words>
  <Application>Microsoft Office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MECHANICAL ASPHYXIA</vt:lpstr>
      <vt:lpstr>      HANGING</vt:lpstr>
      <vt:lpstr>HANGING</vt:lpstr>
      <vt:lpstr>Slide 4</vt:lpstr>
      <vt:lpstr>Slide 5</vt:lpstr>
      <vt:lpstr>CAUSE OF DEATH</vt:lpstr>
      <vt:lpstr>CAUSE OF DELAYED DEATH</vt:lpstr>
      <vt:lpstr>SECONDARY EFFECTS</vt:lpstr>
      <vt:lpstr>PM    FINDINGS</vt:lpstr>
      <vt:lpstr>FACE</vt:lpstr>
      <vt:lpstr>Slide 11</vt:lpstr>
      <vt:lpstr>Slide 12</vt:lpstr>
      <vt:lpstr>NECK</vt:lpstr>
      <vt:lpstr>OTHER PARTS OF BODY</vt:lpstr>
      <vt:lpstr>Slide 15</vt:lpstr>
      <vt:lpstr>AM AND PM HANGING</vt:lpstr>
      <vt:lpstr>AM AND PM HANGING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ASPHYXIA</dc:title>
  <dc:creator>Dept. FM</dc:creator>
  <cp:lastModifiedBy>Dept. FM</cp:lastModifiedBy>
  <cp:revision>19</cp:revision>
  <dcterms:created xsi:type="dcterms:W3CDTF">2006-08-16T00:00:00Z</dcterms:created>
  <dcterms:modified xsi:type="dcterms:W3CDTF">2021-09-20T08:26:03Z</dcterms:modified>
</cp:coreProperties>
</file>